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63" r:id="rId4"/>
    <p:sldId id="282" r:id="rId5"/>
    <p:sldId id="266" r:id="rId6"/>
    <p:sldId id="283" r:id="rId7"/>
    <p:sldId id="280" r:id="rId8"/>
    <p:sldId id="284" r:id="rId9"/>
    <p:sldId id="264" r:id="rId10"/>
    <p:sldId id="261" r:id="rId11"/>
  </p:sldIdLst>
  <p:sldSz cx="9906000" cy="6858000" type="A4"/>
  <p:notesSz cx="6797675" cy="9926638"/>
  <p:custDataLst>
    <p:tags r:id="rId14"/>
  </p:custDataLst>
  <p:defaultTextStyle>
    <a:defPPr>
      <a:defRPr lang="de-DE"/>
    </a:defPPr>
    <a:lvl1pPr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200" kern="1200">
        <a:solidFill>
          <a:schemeClr val="tx2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2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F5F5F5"/>
    <a:srgbClr val="ECECEC"/>
    <a:srgbClr val="008DC9"/>
    <a:srgbClr val="01568F"/>
    <a:srgbClr val="025E8E"/>
    <a:srgbClr val="025E8C"/>
    <a:srgbClr val="01688D"/>
    <a:srgbClr val="0062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ittlere Formatvorlage 2 - Akz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86" autoAdjust="0"/>
    <p:restoredTop sz="93732" autoAdjust="0"/>
  </p:normalViewPr>
  <p:slideViewPr>
    <p:cSldViewPr snapToGrid="0">
      <p:cViewPr varScale="1">
        <p:scale>
          <a:sx n="123" d="100"/>
          <a:sy n="123" d="100"/>
        </p:scale>
        <p:origin x="1038" y="102"/>
      </p:cViewPr>
      <p:guideLst>
        <p:guide orient="horz" pos="2160"/>
        <p:guide pos="312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482" y="0"/>
            <a:ext cx="2946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4"/>
            <a:ext cx="2946576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93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482" y="9428164"/>
            <a:ext cx="2946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5CD42FF-3E63-4530-B8CF-121EC27F2987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89018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576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482" y="0"/>
            <a:ext cx="294657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784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606" y="4714876"/>
            <a:ext cx="5438464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4"/>
            <a:ext cx="2946576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de-DE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482" y="9428164"/>
            <a:ext cx="294657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E28F934C-8180-4781-A892-4872670DA6BB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690893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0"/>
          <p:cNvSpPr>
            <a:spLocks noChangeArrowheads="1"/>
          </p:cNvSpPr>
          <p:nvPr userDrawn="1"/>
        </p:nvSpPr>
        <p:spPr bwMode="auto">
          <a:xfrm>
            <a:off x="0" y="1259998"/>
            <a:ext cx="8388000" cy="4986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de-DE" sz="2800" b="1"/>
          </a:p>
        </p:txBody>
      </p:sp>
      <p:sp>
        <p:nvSpPr>
          <p:cNvPr id="290867" name="Rectangle 51"/>
          <p:cNvSpPr>
            <a:spLocks noGrp="1" noChangeArrowheads="1"/>
          </p:cNvSpPr>
          <p:nvPr>
            <p:ph type="ctrTitle" sz="quarter"/>
          </p:nvPr>
        </p:nvSpPr>
        <p:spPr>
          <a:xfrm>
            <a:off x="252000" y="2130425"/>
            <a:ext cx="7994809" cy="1470025"/>
          </a:xfrm>
        </p:spPr>
        <p:txBody>
          <a:bodyPr lIns="0"/>
          <a:lstStyle>
            <a:lvl1pPr>
              <a:defRPr sz="3600">
                <a:solidFill>
                  <a:srgbClr val="008DC9"/>
                </a:solidFill>
              </a:defRPr>
            </a:lvl1pPr>
          </a:lstStyle>
          <a:p>
            <a:pPr lvl="0"/>
            <a:r>
              <a:rPr lang="de-DE" noProof="0" smtClean="0"/>
              <a:t>Titelmasterformat durch Klicken bearbeiten</a:t>
            </a:r>
            <a:endParaRPr lang="de-DE" noProof="0" dirty="0" smtClean="0"/>
          </a:p>
        </p:txBody>
      </p:sp>
      <p:sp>
        <p:nvSpPr>
          <p:cNvPr id="290868" name="Rectangle 5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52000" y="3886200"/>
            <a:ext cx="8001294" cy="1752600"/>
          </a:xfrm>
        </p:spPr>
        <p:txBody>
          <a:bodyPr lIns="0"/>
          <a:lstStyle>
            <a:lvl1pPr marL="0" indent="0">
              <a:buFont typeface="Webdings" pitchFamily="18" charset="2"/>
              <a:buNone/>
              <a:defRPr/>
            </a:lvl1pPr>
          </a:lstStyle>
          <a:p>
            <a:pPr lvl="0"/>
            <a:r>
              <a:rPr lang="de-DE" noProof="0" smtClean="0"/>
              <a:t>Formatvorlage des Untertitelmasters durch Klicken bearbeiten</a:t>
            </a:r>
            <a:endParaRPr lang="de-DE" noProof="0" dirty="0" smtClean="0"/>
          </a:p>
        </p:txBody>
      </p:sp>
      <p:pic>
        <p:nvPicPr>
          <p:cNvPr id="17" name="Bild 16" descr="URL_print_BAY_A4h_21x21_rgb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346000" y="6245268"/>
            <a:ext cx="7560000" cy="612732"/>
          </a:xfrm>
          <a:prstGeom prst="rect">
            <a:avLst/>
          </a:prstGeom>
        </p:spPr>
      </p:pic>
      <p:pic>
        <p:nvPicPr>
          <p:cNvPr id="19" name="Bild 18" descr="WBM_print_StMI_A4_rgb.pn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339903" y="0"/>
            <a:ext cx="7566097" cy="12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43514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0000" y="1620000"/>
            <a:ext cx="8332629" cy="4824000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04338ED-7F4C-4EF1-A312-86857415EC4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77860960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180000" y="1620000"/>
            <a:ext cx="41760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4363543" y="1620000"/>
            <a:ext cx="4161600" cy="482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Ebenes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D193638-D956-42DC-822F-25C8FE0E9CE5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66423724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80000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180000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374429" y="1770324"/>
            <a:ext cx="41760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374429" y="2499934"/>
            <a:ext cx="4176000" cy="392345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7935663-B84C-42A1-8E55-C3B6B8C67694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682539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009587C-C598-492D-A4AA-9578980AD739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68404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Vortrag/Anlass  -  Autor  -   Datum  -  Ort 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47B4C84C-27BE-4D9E-9121-EAA47140EA79}" type="slidenum">
              <a:rPr lang="de-DE"/>
              <a:pPr/>
              <a:t>‹Nr.›</a:t>
            </a:fld>
            <a:r>
              <a:rPr lang="de-DE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3560164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4000" y="900000"/>
            <a:ext cx="3259138" cy="6120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0" y="899999"/>
            <a:ext cx="4896000" cy="523491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44000" y="1694235"/>
            <a:ext cx="3259138" cy="444067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FEFDD42B-314C-40B3-916E-C8C6528C2B8A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94940809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000" y="900000"/>
            <a:ext cx="8352000" cy="72000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Vortrag/Anlass  -  Autor  -   Datum  -  Ort 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E703D3C-0FC6-4639-9E19-C967E8F76DD5}" type="slidenum">
              <a:rPr lang="de-DE"/>
              <a:pPr/>
              <a:t>‹Nr.›</a:t>
            </a:fld>
            <a:r>
              <a:rPr lang="de-DE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118240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" name="Rectangle 20"/>
          <p:cNvSpPr>
            <a:spLocks noChangeArrowheads="1"/>
          </p:cNvSpPr>
          <p:nvPr/>
        </p:nvSpPr>
        <p:spPr bwMode="auto">
          <a:xfrm>
            <a:off x="0" y="900000"/>
            <a:ext cx="8820000" cy="5958000"/>
          </a:xfrm>
          <a:prstGeom prst="rect">
            <a:avLst/>
          </a:prstGeom>
          <a:solidFill>
            <a:srgbClr val="F5F5F5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de-DE" sz="2800" b="1" dirty="0"/>
          </a:p>
        </p:txBody>
      </p:sp>
      <p:sp>
        <p:nvSpPr>
          <p:cNvPr id="4124" name="Rectangle 28"/>
          <p:cNvSpPr>
            <a:spLocks noGrp="1" noChangeArrowheads="1"/>
          </p:cNvSpPr>
          <p:nvPr>
            <p:ph type="title"/>
          </p:nvPr>
        </p:nvSpPr>
        <p:spPr bwMode="auto">
          <a:xfrm>
            <a:off x="180000" y="900000"/>
            <a:ext cx="8352000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Titelmasterformat durch Klicken bearbeitens</a:t>
            </a:r>
          </a:p>
        </p:txBody>
      </p:sp>
      <p:sp>
        <p:nvSpPr>
          <p:cNvPr id="4119" name="Rectangle 2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80000" y="6569075"/>
            <a:ext cx="7380000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Vortrag/Anlass  -  Autor  -   Datum  -  Ort </a:t>
            </a:r>
            <a:endParaRPr lang="de-DE" dirty="0"/>
          </a:p>
        </p:txBody>
      </p:sp>
      <p:sp>
        <p:nvSpPr>
          <p:cNvPr id="4120" name="Rectangle 2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776000" y="6567488"/>
            <a:ext cx="720725" cy="290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A1F9635-8C23-47AA-BB4F-074C5D3CCF6A}" type="slidenum">
              <a:rPr lang="de-DE" smtClean="0"/>
              <a:pPr/>
              <a:t>‹Nr.›</a:t>
            </a:fld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4125" name="Rectangle 29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0000" y="1620000"/>
            <a:ext cx="8352000" cy="48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pic>
        <p:nvPicPr>
          <p:cNvPr id="22" name="Bild 21" descr="WBM_print_StMI_A4_rgb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01641" y="0"/>
            <a:ext cx="5404359" cy="900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9" r:id="rId8"/>
  </p:sldLayoutIdLst>
  <p:transition spd="med"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Webdings" pitchFamily="18" charset="2"/>
        <a:buChar char="4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-"/>
        <a:defRPr sz="2000">
          <a:solidFill>
            <a:srgbClr val="000000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" t="11528" b="11301"/>
          <a:stretch/>
        </p:blipFill>
        <p:spPr>
          <a:xfrm>
            <a:off x="-16043" y="1267326"/>
            <a:ext cx="8462211" cy="4989095"/>
          </a:xfrm>
          <a:prstGeom prst="rect">
            <a:avLst/>
          </a:prstGeom>
        </p:spPr>
      </p:pic>
      <p:sp>
        <p:nvSpPr>
          <p:cNvPr id="5" name="Polygon  1"/>
          <p:cNvSpPr/>
          <p:nvPr/>
        </p:nvSpPr>
        <p:spPr>
          <a:xfrm>
            <a:off x="0" y="1276729"/>
            <a:ext cx="6804213" cy="4979692"/>
          </a:xfrm>
          <a:custGeom>
            <a:avLst/>
            <a:gdLst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6870357 w 6870357"/>
              <a:gd name="connsiteY2" fmla="*/ 6919784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5195466 w 6870357"/>
              <a:gd name="connsiteY2" fmla="*/ 6874517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4860487 w 6870357"/>
              <a:gd name="connsiteY2" fmla="*/ 6910731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860487 w 7096693"/>
              <a:gd name="connsiteY2" fmla="*/ 6910731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7096693"/>
              <a:gd name="connsiteY0" fmla="*/ 0 h 6928837"/>
              <a:gd name="connsiteX1" fmla="*/ 7096693 w 7096693"/>
              <a:gd name="connsiteY1" fmla="*/ 0 h 6928837"/>
              <a:gd name="connsiteX2" fmla="*/ 5207986 w 7096693"/>
              <a:gd name="connsiteY2" fmla="*/ 6928837 h 6928837"/>
              <a:gd name="connsiteX3" fmla="*/ 0 w 7096693"/>
              <a:gd name="connsiteY3" fmla="*/ 6919784 h 6928837"/>
              <a:gd name="connsiteX4" fmla="*/ 0 w 7096693"/>
              <a:gd name="connsiteY4" fmla="*/ 0 h 6928837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506111 w 7096693"/>
              <a:gd name="connsiteY2" fmla="*/ 6919214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6626766"/>
              <a:gd name="connsiteY0" fmla="*/ 0 h 6919784"/>
              <a:gd name="connsiteX1" fmla="*/ 6626766 w 6626766"/>
              <a:gd name="connsiteY1" fmla="*/ 9623 h 6919784"/>
              <a:gd name="connsiteX2" fmla="*/ 4506111 w 6626766"/>
              <a:gd name="connsiteY2" fmla="*/ 6919214 h 6919784"/>
              <a:gd name="connsiteX3" fmla="*/ 0 w 6626766"/>
              <a:gd name="connsiteY3" fmla="*/ 6919784 h 6919784"/>
              <a:gd name="connsiteX4" fmla="*/ 0 w 6626766"/>
              <a:gd name="connsiteY4" fmla="*/ 0 h 6919784"/>
              <a:gd name="connsiteX0" fmla="*/ 0 w 6305905"/>
              <a:gd name="connsiteY0" fmla="*/ 0 h 6919784"/>
              <a:gd name="connsiteX1" fmla="*/ 6305905 w 6305905"/>
              <a:gd name="connsiteY1" fmla="*/ 0 h 6919784"/>
              <a:gd name="connsiteX2" fmla="*/ 4506111 w 6305905"/>
              <a:gd name="connsiteY2" fmla="*/ 6919214 h 6919784"/>
              <a:gd name="connsiteX3" fmla="*/ 0 w 6305905"/>
              <a:gd name="connsiteY3" fmla="*/ 6919784 h 6919784"/>
              <a:gd name="connsiteX4" fmla="*/ 0 w 6305905"/>
              <a:gd name="connsiteY4" fmla="*/ 0 h 6919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05905" h="6919784">
                <a:moveTo>
                  <a:pt x="0" y="0"/>
                </a:moveTo>
                <a:lnTo>
                  <a:pt x="6305905" y="0"/>
                </a:lnTo>
                <a:lnTo>
                  <a:pt x="4506111" y="6919214"/>
                </a:lnTo>
                <a:lnTo>
                  <a:pt x="0" y="6919784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itle 5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de-DE" dirty="0" smtClean="0"/>
              <a:t>Winterschulung 2019 / 2020</a:t>
            </a:r>
            <a:br>
              <a:rPr lang="de-DE" dirty="0" smtClean="0"/>
            </a:br>
            <a:r>
              <a:rPr lang="de-DE" dirty="0" smtClean="0"/>
              <a:t>„Vegetationsbrände“</a:t>
            </a:r>
            <a:endParaRPr lang="de-DE" dirty="0"/>
          </a:p>
        </p:txBody>
      </p:sp>
      <p:sp>
        <p:nvSpPr>
          <p:cNvPr id="7" name="Subtitle 6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r>
              <a:rPr lang="de-DE" b="1" dirty="0" smtClean="0">
                <a:solidFill>
                  <a:schemeClr val="bg1"/>
                </a:solidFill>
              </a:rPr>
              <a:t>Einsatztaktik und Löschtechnik bei </a:t>
            </a:r>
            <a:br>
              <a:rPr lang="de-DE" b="1" dirty="0" smtClean="0">
                <a:solidFill>
                  <a:schemeClr val="bg1"/>
                </a:solidFill>
              </a:rPr>
            </a:br>
            <a:r>
              <a:rPr lang="de-DE" b="1" dirty="0" smtClean="0">
                <a:solidFill>
                  <a:schemeClr val="bg1"/>
                </a:solidFill>
              </a:rPr>
              <a:t>Vegetationsbränden</a:t>
            </a:r>
            <a:endParaRPr lang="de-DE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Einsatztaktik bei Vegetationsbränden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2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16" name="Rechteck 15"/>
          <p:cNvSpPr/>
          <p:nvPr/>
        </p:nvSpPr>
        <p:spPr>
          <a:xfrm>
            <a:off x="618518" y="2287277"/>
            <a:ext cx="31273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b="1" kern="0" dirty="0" smtClean="0"/>
              <a:t>Offensives </a:t>
            </a:r>
            <a:r>
              <a:rPr lang="en-US" sz="2000" b="1" kern="0" dirty="0" err="1" smtClean="0"/>
              <a:t>Vorgehen</a:t>
            </a:r>
            <a:endParaRPr lang="en-US" sz="2000" b="1" kern="0" dirty="0"/>
          </a:p>
        </p:txBody>
      </p:sp>
      <p:sp>
        <p:nvSpPr>
          <p:cNvPr id="7" name="Rechteck 6"/>
          <p:cNvSpPr/>
          <p:nvPr/>
        </p:nvSpPr>
        <p:spPr>
          <a:xfrm>
            <a:off x="4516750" y="2287277"/>
            <a:ext cx="3159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b="1" kern="0" dirty="0" smtClean="0"/>
              <a:t>Defensives </a:t>
            </a:r>
            <a:r>
              <a:rPr lang="en-US" sz="2000" b="1" kern="0" dirty="0" err="1" smtClean="0"/>
              <a:t>Vorgehen</a:t>
            </a:r>
            <a:endParaRPr lang="en-US" sz="2000" b="1" kern="0" dirty="0"/>
          </a:p>
        </p:txBody>
      </p:sp>
      <p:sp>
        <p:nvSpPr>
          <p:cNvPr id="9" name="Rechteck 8"/>
          <p:cNvSpPr/>
          <p:nvPr/>
        </p:nvSpPr>
        <p:spPr>
          <a:xfrm>
            <a:off x="979466" y="3110331"/>
            <a:ext cx="3159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Dynamische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Löschtechnik</a:t>
            </a:r>
            <a:endParaRPr lang="en-US" sz="2000" kern="0" dirty="0"/>
          </a:p>
        </p:txBody>
      </p:sp>
      <p:sp>
        <p:nvSpPr>
          <p:cNvPr id="10" name="Rechteck 9"/>
          <p:cNvSpPr/>
          <p:nvPr/>
        </p:nvSpPr>
        <p:spPr>
          <a:xfrm>
            <a:off x="987488" y="4233272"/>
            <a:ext cx="31593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Statische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Löschtechnik</a:t>
            </a:r>
            <a:endParaRPr lang="en-US" sz="2000" kern="0" dirty="0"/>
          </a:p>
        </p:txBody>
      </p:sp>
      <p:sp>
        <p:nvSpPr>
          <p:cNvPr id="11" name="Rechteck 10"/>
          <p:cNvSpPr/>
          <p:nvPr/>
        </p:nvSpPr>
        <p:spPr>
          <a:xfrm>
            <a:off x="4853634" y="3110331"/>
            <a:ext cx="315939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Anlegen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Schneisen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oder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Wundstreifen</a:t>
            </a:r>
            <a:endParaRPr lang="en-US" sz="2000" kern="0" dirty="0"/>
          </a:p>
        </p:txBody>
      </p:sp>
      <p:sp>
        <p:nvSpPr>
          <p:cNvPr id="12" name="Rechteck 11"/>
          <p:cNvSpPr/>
          <p:nvPr/>
        </p:nvSpPr>
        <p:spPr>
          <a:xfrm>
            <a:off x="4853633" y="4213494"/>
            <a:ext cx="36430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Benässen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Schutzstreifen</a:t>
            </a:r>
            <a:endParaRPr lang="en-US" sz="2000" kern="0" dirty="0"/>
          </a:p>
        </p:txBody>
      </p:sp>
      <p:sp>
        <p:nvSpPr>
          <p:cNvPr id="14" name="Rechteck 13"/>
          <p:cNvSpPr/>
          <p:nvPr/>
        </p:nvSpPr>
        <p:spPr>
          <a:xfrm>
            <a:off x="4853634" y="4989588"/>
            <a:ext cx="3464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Feuer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auslaufen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lassen</a:t>
            </a:r>
            <a:endParaRPr lang="en-US" sz="2000" kern="0" dirty="0"/>
          </a:p>
        </p:txBody>
      </p:sp>
      <p:sp>
        <p:nvSpPr>
          <p:cNvPr id="15" name="Rechteck 14"/>
          <p:cNvSpPr/>
          <p:nvPr/>
        </p:nvSpPr>
        <p:spPr>
          <a:xfrm>
            <a:off x="4853634" y="5746021"/>
            <a:ext cx="346419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Gegenfeuer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anlegen</a:t>
            </a:r>
            <a:endParaRPr lang="en-US" sz="2000" kern="0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6795" y="1144333"/>
            <a:ext cx="8059163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Offensive Einsatztaktik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3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397832" y="3924062"/>
            <a:ext cx="73104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Direkte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Bekämpfung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Brandes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bzw</a:t>
            </a:r>
            <a:r>
              <a:rPr lang="en-US" sz="2000" kern="0" dirty="0" smtClean="0"/>
              <a:t>. </a:t>
            </a:r>
            <a:r>
              <a:rPr lang="en-US" sz="2000" kern="0" dirty="0" err="1" smtClean="0"/>
              <a:t>Feuersaumes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allen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dazu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notwendigen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Maßnahmen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durch</a:t>
            </a:r>
            <a:r>
              <a:rPr lang="en-US" sz="2000" kern="0" dirty="0" smtClean="0"/>
              <a:t> den </a:t>
            </a:r>
            <a:r>
              <a:rPr lang="en-US" sz="2000" kern="0" dirty="0" err="1" smtClean="0"/>
              <a:t>Einsatz</a:t>
            </a:r>
            <a:r>
              <a:rPr lang="en-US" sz="2000" kern="0" dirty="0" smtClean="0"/>
              <a:t> von</a:t>
            </a:r>
          </a:p>
          <a:p>
            <a:pPr marL="360363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Bodenkräften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dem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Grün</a:t>
            </a:r>
            <a:r>
              <a:rPr lang="en-US" sz="2000" kern="0" dirty="0" smtClean="0"/>
              <a:t>- </a:t>
            </a:r>
            <a:r>
              <a:rPr lang="en-US" sz="2000" kern="0" dirty="0" err="1" smtClean="0"/>
              <a:t>bzw</a:t>
            </a:r>
            <a:r>
              <a:rPr lang="en-US" sz="2000" kern="0" dirty="0" smtClean="0"/>
              <a:t>. </a:t>
            </a:r>
            <a:r>
              <a:rPr lang="en-US" sz="2000" kern="0" dirty="0" err="1" smtClean="0"/>
              <a:t>Schwarzbereich</a:t>
            </a:r>
            <a:endParaRPr lang="en-US" sz="2000" kern="0" dirty="0" smtClean="0"/>
          </a:p>
          <a:p>
            <a:pPr marL="360363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Luftfahrzeugen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Löschwasser-Außenlastbehältern</a:t>
            </a:r>
            <a:endParaRPr lang="en-US" sz="2000" kern="0" dirty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83" t="27686" r="27258" b="16066"/>
          <a:stretch/>
        </p:blipFill>
        <p:spPr>
          <a:xfrm>
            <a:off x="546795" y="1950558"/>
            <a:ext cx="3037668" cy="1609360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95"/>
          <a:stretch/>
        </p:blipFill>
        <p:spPr>
          <a:xfrm>
            <a:off x="3843088" y="1950558"/>
            <a:ext cx="2313301" cy="159080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42"/>
          <a:stretch/>
        </p:blipFill>
        <p:spPr>
          <a:xfrm>
            <a:off x="6415014" y="1951185"/>
            <a:ext cx="2081712" cy="1582429"/>
          </a:xfrm>
          <a:prstGeom prst="rect">
            <a:avLst/>
          </a:prstGeom>
        </p:spPr>
      </p:pic>
      <p:sp>
        <p:nvSpPr>
          <p:cNvPr id="9" name="Rechteck 8"/>
          <p:cNvSpPr/>
          <p:nvPr/>
        </p:nvSpPr>
        <p:spPr>
          <a:xfrm>
            <a:off x="397832" y="5603404"/>
            <a:ext cx="89996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Bei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offensiven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Einsatztaktik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kommt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dynamische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statische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Löschtechnik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Anwendung</a:t>
            </a: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4407622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09587C-C598-492D-A4AA-9578980AD739}" type="slidenum">
              <a:rPr lang="de-DE" smtClean="0"/>
              <a:pPr/>
              <a:t>4</a:t>
            </a:fld>
            <a:r>
              <a:rPr lang="de-DE" smtClean="0">
                <a:solidFill>
                  <a:schemeClr val="tx1"/>
                </a:solidFill>
              </a:rPr>
              <a:t>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Title 7"/>
          <p:cNvSpPr>
            <a:spLocks noGrp="1"/>
          </p:cNvSpPr>
          <p:nvPr>
            <p:ph type="title"/>
          </p:nvPr>
        </p:nvSpPr>
        <p:spPr>
          <a:xfrm>
            <a:off x="546795" y="1144333"/>
            <a:ext cx="8059163" cy="720000"/>
          </a:xfrm>
        </p:spPr>
        <p:txBody>
          <a:bodyPr/>
          <a:lstStyle/>
          <a:p>
            <a:r>
              <a:rPr lang="de-DE" sz="20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Offensive Einsatztaktik</a:t>
            </a:r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Dynamische Löschtechnik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97831" y="4060419"/>
            <a:ext cx="7952085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Löschfahrzeug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wird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bei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Brandbekämpfung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nahezu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gleich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Löschmannschaft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mitbewegt</a:t>
            </a:r>
            <a:endParaRPr lang="en-US" sz="2000" kern="0" dirty="0" smtClean="0"/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Löschschläuche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werden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direkt</a:t>
            </a:r>
            <a:r>
              <a:rPr lang="en-US" sz="2000" kern="0" dirty="0" smtClean="0"/>
              <a:t> an der </a:t>
            </a:r>
            <a:r>
              <a:rPr lang="en-US" sz="2000" kern="0" dirty="0" err="1" smtClean="0"/>
              <a:t>Fahrzeugpumpe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oder</a:t>
            </a:r>
            <a:r>
              <a:rPr lang="en-US" sz="2000" kern="0" dirty="0" smtClean="0"/>
              <a:t> an der </a:t>
            </a:r>
            <a:r>
              <a:rPr lang="en-US" sz="2000" kern="0" dirty="0" err="1" smtClean="0"/>
              <a:t>sich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Fahrzeug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befindlichen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Tragkraftspritze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angeschlossen</a:t>
            </a:r>
            <a:endParaRPr lang="en-US" sz="2000" kern="0" dirty="0" smtClean="0"/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Betriebsarten</a:t>
            </a:r>
            <a:endParaRPr lang="en-US" sz="2000" kern="0" dirty="0" smtClean="0"/>
          </a:p>
          <a:p>
            <a:pPr marL="360363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tabLst>
                <a:tab pos="360363" algn="l"/>
              </a:tabLst>
            </a:pPr>
            <a:r>
              <a:rPr lang="en-US" sz="2000" kern="0" dirty="0" smtClean="0"/>
              <a:t>Pump &amp; Roll-</a:t>
            </a:r>
            <a:r>
              <a:rPr lang="en-US" sz="2000" kern="0" dirty="0" err="1" smtClean="0"/>
              <a:t>Betrieb</a:t>
            </a:r>
            <a:endParaRPr lang="en-US" sz="2000" kern="0" dirty="0" smtClean="0"/>
          </a:p>
          <a:p>
            <a:pPr marL="360363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tabLst>
                <a:tab pos="360363" algn="l"/>
              </a:tabLst>
            </a:pPr>
            <a:r>
              <a:rPr lang="en-US" sz="2000" kern="0" dirty="0" err="1" smtClean="0"/>
              <a:t>Raupenbetrieb</a:t>
            </a:r>
            <a:endParaRPr lang="en-US" sz="2000" kern="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5" y="1931214"/>
            <a:ext cx="3712384" cy="1960155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583" y="1947460"/>
            <a:ext cx="2754779" cy="1946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6437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con  1"/>
          <p:cNvSpPr/>
          <p:nvPr/>
        </p:nvSpPr>
        <p:spPr>
          <a:xfrm rot="10800000">
            <a:off x="3545304" y="909427"/>
            <a:ext cx="5291039" cy="5948571"/>
          </a:xfrm>
          <a:custGeom>
            <a:avLst/>
            <a:gdLst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6870357 w 6870357"/>
              <a:gd name="connsiteY2" fmla="*/ 6919784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5195466 w 6870357"/>
              <a:gd name="connsiteY2" fmla="*/ 6874517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4860487 w 6870357"/>
              <a:gd name="connsiteY2" fmla="*/ 6910731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860487 w 7096693"/>
              <a:gd name="connsiteY2" fmla="*/ 6910731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7096693"/>
              <a:gd name="connsiteY0" fmla="*/ 0 h 6928837"/>
              <a:gd name="connsiteX1" fmla="*/ 7096693 w 7096693"/>
              <a:gd name="connsiteY1" fmla="*/ 0 h 6928837"/>
              <a:gd name="connsiteX2" fmla="*/ 5207986 w 7096693"/>
              <a:gd name="connsiteY2" fmla="*/ 6928837 h 6928837"/>
              <a:gd name="connsiteX3" fmla="*/ 0 w 7096693"/>
              <a:gd name="connsiteY3" fmla="*/ 6919784 h 6928837"/>
              <a:gd name="connsiteX4" fmla="*/ 0 w 7096693"/>
              <a:gd name="connsiteY4" fmla="*/ 0 h 6928837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506111 w 7096693"/>
              <a:gd name="connsiteY2" fmla="*/ 6919214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6626766"/>
              <a:gd name="connsiteY0" fmla="*/ 0 h 6919784"/>
              <a:gd name="connsiteX1" fmla="*/ 6626766 w 6626766"/>
              <a:gd name="connsiteY1" fmla="*/ 9623 h 6919784"/>
              <a:gd name="connsiteX2" fmla="*/ 4506111 w 6626766"/>
              <a:gd name="connsiteY2" fmla="*/ 6919214 h 6919784"/>
              <a:gd name="connsiteX3" fmla="*/ 0 w 6626766"/>
              <a:gd name="connsiteY3" fmla="*/ 6919784 h 6919784"/>
              <a:gd name="connsiteX4" fmla="*/ 0 w 6626766"/>
              <a:gd name="connsiteY4" fmla="*/ 0 h 6919784"/>
              <a:gd name="connsiteX0" fmla="*/ 0 w 6305905"/>
              <a:gd name="connsiteY0" fmla="*/ 0 h 6919784"/>
              <a:gd name="connsiteX1" fmla="*/ 6305905 w 6305905"/>
              <a:gd name="connsiteY1" fmla="*/ 0 h 6919784"/>
              <a:gd name="connsiteX2" fmla="*/ 4506111 w 6305905"/>
              <a:gd name="connsiteY2" fmla="*/ 6919214 h 6919784"/>
              <a:gd name="connsiteX3" fmla="*/ 0 w 6305905"/>
              <a:gd name="connsiteY3" fmla="*/ 6919784 h 6919784"/>
              <a:gd name="connsiteX4" fmla="*/ 0 w 6305905"/>
              <a:gd name="connsiteY4" fmla="*/ 0 h 6919784"/>
              <a:gd name="connsiteX0" fmla="*/ 530404 w 6305905"/>
              <a:gd name="connsiteY0" fmla="*/ 346442 h 6919784"/>
              <a:gd name="connsiteX1" fmla="*/ 6305905 w 6305905"/>
              <a:gd name="connsiteY1" fmla="*/ 0 h 6919784"/>
              <a:gd name="connsiteX2" fmla="*/ 4506111 w 6305905"/>
              <a:gd name="connsiteY2" fmla="*/ 6919214 h 6919784"/>
              <a:gd name="connsiteX3" fmla="*/ 0 w 6305905"/>
              <a:gd name="connsiteY3" fmla="*/ 6919784 h 6919784"/>
              <a:gd name="connsiteX4" fmla="*/ 530404 w 6305905"/>
              <a:gd name="connsiteY4" fmla="*/ 346442 h 6919784"/>
              <a:gd name="connsiteX0" fmla="*/ 333958 w 6305905"/>
              <a:gd name="connsiteY0" fmla="*/ 0 h 6929407"/>
              <a:gd name="connsiteX1" fmla="*/ 6305905 w 6305905"/>
              <a:gd name="connsiteY1" fmla="*/ 9623 h 6929407"/>
              <a:gd name="connsiteX2" fmla="*/ 4506111 w 6305905"/>
              <a:gd name="connsiteY2" fmla="*/ 6928837 h 6929407"/>
              <a:gd name="connsiteX3" fmla="*/ 0 w 6305905"/>
              <a:gd name="connsiteY3" fmla="*/ 6929407 h 6929407"/>
              <a:gd name="connsiteX4" fmla="*/ 333958 w 6305905"/>
              <a:gd name="connsiteY4" fmla="*/ 0 h 6929407"/>
              <a:gd name="connsiteX0" fmla="*/ 0 w 5971947"/>
              <a:gd name="connsiteY0" fmla="*/ 0 h 6928837"/>
              <a:gd name="connsiteX1" fmla="*/ 5971947 w 5971947"/>
              <a:gd name="connsiteY1" fmla="*/ 9623 h 6928837"/>
              <a:gd name="connsiteX2" fmla="*/ 4172153 w 5971947"/>
              <a:gd name="connsiteY2" fmla="*/ 6928837 h 6928837"/>
              <a:gd name="connsiteX3" fmla="*/ 923295 w 5971947"/>
              <a:gd name="connsiteY3" fmla="*/ 5976692 h 6928837"/>
              <a:gd name="connsiteX4" fmla="*/ 0 w 5971947"/>
              <a:gd name="connsiteY4" fmla="*/ 0 h 6928837"/>
              <a:gd name="connsiteX0" fmla="*/ 6548 w 5978495"/>
              <a:gd name="connsiteY0" fmla="*/ 0 h 6939030"/>
              <a:gd name="connsiteX1" fmla="*/ 5978495 w 5978495"/>
              <a:gd name="connsiteY1" fmla="*/ 9623 h 6939030"/>
              <a:gd name="connsiteX2" fmla="*/ 4178701 w 5978495"/>
              <a:gd name="connsiteY2" fmla="*/ 6928837 h 6939030"/>
              <a:gd name="connsiteX3" fmla="*/ 0 w 5978495"/>
              <a:gd name="connsiteY3" fmla="*/ 6939030 h 6939030"/>
              <a:gd name="connsiteX4" fmla="*/ 6548 w 5978495"/>
              <a:gd name="connsiteY4" fmla="*/ 0 h 6939030"/>
              <a:gd name="connsiteX0" fmla="*/ 2 w 5971949"/>
              <a:gd name="connsiteY0" fmla="*/ 0 h 6930476"/>
              <a:gd name="connsiteX1" fmla="*/ 5971949 w 5971949"/>
              <a:gd name="connsiteY1" fmla="*/ 9623 h 6930476"/>
              <a:gd name="connsiteX2" fmla="*/ 4172155 w 5971949"/>
              <a:gd name="connsiteY2" fmla="*/ 6928837 h 6930476"/>
              <a:gd name="connsiteX3" fmla="*/ 2275133 w 5971949"/>
              <a:gd name="connsiteY3" fmla="*/ 6930476 h 6930476"/>
              <a:gd name="connsiteX4" fmla="*/ 2 w 5971949"/>
              <a:gd name="connsiteY4" fmla="*/ 0 h 6930476"/>
              <a:gd name="connsiteX0" fmla="*/ 4 w 5971951"/>
              <a:gd name="connsiteY0" fmla="*/ 0 h 6930476"/>
              <a:gd name="connsiteX1" fmla="*/ 5971951 w 5971951"/>
              <a:gd name="connsiteY1" fmla="*/ 9623 h 6930476"/>
              <a:gd name="connsiteX2" fmla="*/ 4172157 w 5971951"/>
              <a:gd name="connsiteY2" fmla="*/ 6928837 h 6930476"/>
              <a:gd name="connsiteX3" fmla="*/ 726853 w 5971951"/>
              <a:gd name="connsiteY3" fmla="*/ 6930476 h 6930476"/>
              <a:gd name="connsiteX4" fmla="*/ 4 w 5971951"/>
              <a:gd name="connsiteY4" fmla="*/ 0 h 6930476"/>
              <a:gd name="connsiteX0" fmla="*/ 1543189 w 5245098"/>
              <a:gd name="connsiteY0" fmla="*/ 0 h 6930476"/>
              <a:gd name="connsiteX1" fmla="*/ 5245098 w 5245098"/>
              <a:gd name="connsiteY1" fmla="*/ 9623 h 6930476"/>
              <a:gd name="connsiteX2" fmla="*/ 3445304 w 5245098"/>
              <a:gd name="connsiteY2" fmla="*/ 6928837 h 6930476"/>
              <a:gd name="connsiteX3" fmla="*/ 0 w 5245098"/>
              <a:gd name="connsiteY3" fmla="*/ 6930476 h 6930476"/>
              <a:gd name="connsiteX4" fmla="*/ 1543189 w 5245098"/>
              <a:gd name="connsiteY4" fmla="*/ 0 h 6930476"/>
              <a:gd name="connsiteX0" fmla="*/ 6547 w 5245098"/>
              <a:gd name="connsiteY0" fmla="*/ 0 h 6921922"/>
              <a:gd name="connsiteX1" fmla="*/ 5245098 w 5245098"/>
              <a:gd name="connsiteY1" fmla="*/ 1069 h 6921922"/>
              <a:gd name="connsiteX2" fmla="*/ 3445304 w 5245098"/>
              <a:gd name="connsiteY2" fmla="*/ 6920283 h 6921922"/>
              <a:gd name="connsiteX3" fmla="*/ 0 w 5245098"/>
              <a:gd name="connsiteY3" fmla="*/ 6921922 h 6921922"/>
              <a:gd name="connsiteX4" fmla="*/ 6547 w 5245098"/>
              <a:gd name="connsiteY4" fmla="*/ 0 h 692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45098" h="6921922">
                <a:moveTo>
                  <a:pt x="6547" y="0"/>
                </a:moveTo>
                <a:lnTo>
                  <a:pt x="5245098" y="1069"/>
                </a:lnTo>
                <a:lnTo>
                  <a:pt x="3445304" y="6920283"/>
                </a:lnTo>
                <a:lnTo>
                  <a:pt x="0" y="6921922"/>
                </a:lnTo>
                <a:cubicBezTo>
                  <a:pt x="2183" y="4608912"/>
                  <a:pt x="4364" y="2313010"/>
                  <a:pt x="65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91143" y="1105158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Vorteile 					</a:t>
            </a:r>
            <a:r>
              <a:rPr lang="de-DE" b="1" dirty="0" smtClean="0">
                <a:solidFill>
                  <a:schemeClr val="bg1"/>
                </a:solidFill>
              </a:rPr>
              <a:t>Nachteile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5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253959" y="2247172"/>
            <a:ext cx="441870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Flexibles </a:t>
            </a:r>
            <a:r>
              <a:rPr lang="en-US" sz="2000" kern="0" dirty="0" err="1" smtClean="0"/>
              <a:t>Reagieren</a:t>
            </a:r>
            <a:r>
              <a:rPr lang="en-US" sz="2000" kern="0" dirty="0" smtClean="0"/>
              <a:t> auf </a:t>
            </a:r>
            <a:r>
              <a:rPr lang="en-US" sz="2000" kern="0" dirty="0" err="1" smtClean="0"/>
              <a:t>neue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Situationen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Hohe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Effizienz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Brandbekämpfung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bei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relativ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geringem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Löschmittelverbrauch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Geringer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Materialaufwand</a:t>
            </a:r>
            <a:endParaRPr lang="en-US" sz="2000" kern="0" dirty="0" smtClean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5082635" y="2247172"/>
            <a:ext cx="3876252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>
                <a:solidFill>
                  <a:schemeClr val="bg1"/>
                </a:solidFill>
              </a:rPr>
              <a:t>Keine</a:t>
            </a:r>
            <a:r>
              <a:rPr lang="en-US" sz="2000" kern="0" dirty="0" smtClean="0">
                <a:solidFill>
                  <a:schemeClr val="bg1"/>
                </a:solidFill>
              </a:rPr>
              <a:t> stabile </a:t>
            </a:r>
            <a:r>
              <a:rPr lang="en-US" sz="2000" kern="0" dirty="0" err="1" smtClean="0">
                <a:solidFill>
                  <a:schemeClr val="bg1"/>
                </a:solidFill>
              </a:rPr>
              <a:t>Wasserversorgung</a:t>
            </a:r>
            <a:endParaRPr lang="en-US" sz="2000" kern="0" dirty="0" smtClean="0">
              <a:solidFill>
                <a:schemeClr val="bg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>
                <a:solidFill>
                  <a:schemeClr val="bg1"/>
                </a:solidFill>
              </a:rPr>
              <a:t>Fahrzeuge</a:t>
            </a:r>
            <a:r>
              <a:rPr lang="en-US" sz="2000" kern="0" dirty="0" smtClean="0">
                <a:solidFill>
                  <a:schemeClr val="bg1"/>
                </a:solidFill>
              </a:rPr>
              <a:t> </a:t>
            </a:r>
            <a:r>
              <a:rPr lang="en-US" sz="2000" kern="0" dirty="0" err="1" smtClean="0">
                <a:solidFill>
                  <a:schemeClr val="bg1"/>
                </a:solidFill>
              </a:rPr>
              <a:t>müssen</a:t>
            </a:r>
            <a:r>
              <a:rPr lang="en-US" sz="2000" kern="0" dirty="0" smtClean="0">
                <a:solidFill>
                  <a:schemeClr val="bg1"/>
                </a:solidFill>
              </a:rPr>
              <a:t> </a:t>
            </a:r>
            <a:r>
              <a:rPr lang="en-US" sz="2000" kern="0" dirty="0" err="1" smtClean="0">
                <a:solidFill>
                  <a:schemeClr val="bg1"/>
                </a:solidFill>
              </a:rPr>
              <a:t>speziell</a:t>
            </a:r>
            <a:r>
              <a:rPr lang="en-US" sz="2000" kern="0" dirty="0" smtClean="0">
                <a:solidFill>
                  <a:schemeClr val="bg1"/>
                </a:solidFill>
              </a:rPr>
              <a:t> </a:t>
            </a:r>
            <a:r>
              <a:rPr lang="en-US" sz="2000" kern="0" dirty="0" err="1" smtClean="0">
                <a:solidFill>
                  <a:schemeClr val="bg1"/>
                </a:solidFill>
              </a:rPr>
              <a:t>ausgestattet</a:t>
            </a:r>
            <a:r>
              <a:rPr lang="en-US" sz="2000" kern="0" dirty="0" smtClean="0">
                <a:solidFill>
                  <a:schemeClr val="bg1"/>
                </a:solidFill>
              </a:rPr>
              <a:t> sein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>
                <a:solidFill>
                  <a:schemeClr val="bg1"/>
                </a:solidFill>
              </a:rPr>
              <a:t>Hohe</a:t>
            </a:r>
            <a:r>
              <a:rPr lang="en-US" sz="2000" kern="0" dirty="0" smtClean="0">
                <a:solidFill>
                  <a:schemeClr val="bg1"/>
                </a:solidFill>
              </a:rPr>
              <a:t> </a:t>
            </a:r>
            <a:r>
              <a:rPr lang="en-US" sz="2000" kern="0" dirty="0" err="1" smtClean="0">
                <a:solidFill>
                  <a:schemeClr val="bg1"/>
                </a:solidFill>
              </a:rPr>
              <a:t>Eigengefährdung</a:t>
            </a:r>
            <a:r>
              <a:rPr lang="en-US" sz="2000" kern="0" dirty="0" smtClean="0">
                <a:solidFill>
                  <a:schemeClr val="bg1"/>
                </a:solidFill>
              </a:rPr>
              <a:t> der </a:t>
            </a:r>
            <a:r>
              <a:rPr lang="en-US" sz="2000" kern="0" dirty="0" err="1" smtClean="0">
                <a:solidFill>
                  <a:schemeClr val="bg1"/>
                </a:solidFill>
              </a:rPr>
              <a:t>Einsatzkräfte</a:t>
            </a:r>
            <a:endParaRPr lang="en-US" sz="2000" kern="0" dirty="0" smtClean="0">
              <a:solidFill>
                <a:schemeClr val="bg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 smtClean="0">
              <a:solidFill>
                <a:schemeClr val="bg1"/>
              </a:solidFill>
            </a:endParaRPr>
          </a:p>
        </p:txBody>
      </p:sp>
      <p:sp>
        <p:nvSpPr>
          <p:cNvPr id="12" name="Title 7"/>
          <p:cNvSpPr txBox="1">
            <a:spLocks/>
          </p:cNvSpPr>
          <p:nvPr/>
        </p:nvSpPr>
        <p:spPr bwMode="auto">
          <a:xfrm>
            <a:off x="253959" y="683144"/>
            <a:ext cx="8059163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000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Dynamische Löschtechnik</a:t>
            </a:r>
            <a:endParaRPr lang="de-DE" sz="2000" b="1" kern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2152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Vortrag/Anlass  -  Autor  -   Datum  -  Ort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09587C-C598-492D-A4AA-9578980AD739}" type="slidenum">
              <a:rPr lang="de-DE" smtClean="0"/>
              <a:pPr/>
              <a:t>6</a:t>
            </a:fld>
            <a:r>
              <a:rPr lang="de-DE" smtClean="0">
                <a:solidFill>
                  <a:schemeClr val="tx1"/>
                </a:solidFill>
              </a:rPr>
              <a:t> 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5" name="Title 7"/>
          <p:cNvSpPr txBox="1">
            <a:spLocks/>
          </p:cNvSpPr>
          <p:nvPr/>
        </p:nvSpPr>
        <p:spPr bwMode="auto">
          <a:xfrm>
            <a:off x="546795" y="1144333"/>
            <a:ext cx="8059163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de-DE" sz="2000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Offensive Einsatztaktik</a:t>
            </a:r>
            <a:r>
              <a:rPr lang="de-DE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de-DE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de-DE" b="1" kern="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Statische Löschtechnik</a:t>
            </a:r>
            <a:endParaRPr lang="de-DE" b="1" kern="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397831" y="4060419"/>
            <a:ext cx="820812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Löschwasser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wird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über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Druckschläuche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vom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Ankerpunkt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verteilt</a:t>
            </a:r>
            <a:r>
              <a:rPr lang="en-US" sz="2000" kern="0" dirty="0" smtClean="0"/>
              <a:t> und von der </a:t>
            </a:r>
            <a:r>
              <a:rPr lang="en-US" sz="2000" kern="0" dirty="0" err="1" smtClean="0"/>
              <a:t>Löschmannschaft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Brandbekämpfung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eingesetzt</a:t>
            </a:r>
            <a:endParaRPr lang="en-US" sz="2000" kern="0" dirty="0" smtClean="0"/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Löschwasserentnahme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dem</a:t>
            </a:r>
            <a:r>
              <a:rPr lang="en-US" sz="2000" kern="0" dirty="0" smtClean="0"/>
              <a:t> fest </a:t>
            </a:r>
            <a:r>
              <a:rPr lang="en-US" sz="2000" kern="0" dirty="0" err="1" smtClean="0"/>
              <a:t>positionierten</a:t>
            </a:r>
            <a:r>
              <a:rPr lang="en-US" sz="2000" kern="0" dirty="0" smtClean="0"/>
              <a:t> (</a:t>
            </a:r>
            <a:r>
              <a:rPr lang="en-US" sz="2000" kern="0" dirty="0" err="1" smtClean="0"/>
              <a:t>statischen</a:t>
            </a:r>
            <a:r>
              <a:rPr lang="en-US" sz="2000" kern="0" dirty="0" smtClean="0"/>
              <a:t>) </a:t>
            </a:r>
            <a:r>
              <a:rPr lang="en-US" sz="2000" kern="0" dirty="0" err="1" smtClean="0"/>
              <a:t>Löschfahrzeug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oder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einem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Löschwassersammelbehälter</a:t>
            </a:r>
            <a:endParaRPr lang="en-US" sz="2000" kern="0" dirty="0" smtClean="0"/>
          </a:p>
          <a:p>
            <a:pPr marL="342900" indent="-342900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Betriebsarten</a:t>
            </a:r>
            <a:endParaRPr lang="en-US" sz="2000" kern="0" dirty="0" smtClean="0"/>
          </a:p>
          <a:p>
            <a:pPr marL="360363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tabLst>
                <a:tab pos="360363" algn="l"/>
              </a:tabLst>
            </a:pPr>
            <a:r>
              <a:rPr lang="en-US" sz="2000" kern="0" dirty="0" err="1" smtClean="0"/>
              <a:t>Kaskaden-Betrieb</a:t>
            </a:r>
            <a:r>
              <a:rPr lang="en-US" sz="2000" kern="0" dirty="0" smtClean="0"/>
              <a:t> (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dem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Grün</a:t>
            </a:r>
            <a:r>
              <a:rPr lang="en-US" sz="2000" kern="0" dirty="0" smtClean="0"/>
              <a:t>- </a:t>
            </a:r>
            <a:r>
              <a:rPr lang="en-US" sz="2000" kern="0" dirty="0" err="1" smtClean="0"/>
              <a:t>oder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Schwarzbereich</a:t>
            </a:r>
            <a:r>
              <a:rPr lang="en-US" sz="2000" kern="0" dirty="0" smtClean="0"/>
              <a:t>)</a:t>
            </a:r>
          </a:p>
          <a:p>
            <a:pPr marL="360363" algn="l"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tabLst>
                <a:tab pos="360363" algn="l"/>
              </a:tabLst>
            </a:pPr>
            <a:r>
              <a:rPr lang="en-US" sz="2000" kern="0" dirty="0" err="1" smtClean="0"/>
              <a:t>Riegelstellung</a:t>
            </a:r>
            <a:endParaRPr lang="en-US" sz="2000" kern="0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5" y="1955054"/>
            <a:ext cx="2565729" cy="181326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906" y="1985557"/>
            <a:ext cx="2522567" cy="1782759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855" y="1970306"/>
            <a:ext cx="2522566" cy="178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972742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con  1"/>
          <p:cNvSpPr/>
          <p:nvPr/>
        </p:nvSpPr>
        <p:spPr>
          <a:xfrm rot="10800000">
            <a:off x="3545304" y="909427"/>
            <a:ext cx="5291039" cy="5948571"/>
          </a:xfrm>
          <a:custGeom>
            <a:avLst/>
            <a:gdLst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6870357 w 6870357"/>
              <a:gd name="connsiteY2" fmla="*/ 6919784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5195466 w 6870357"/>
              <a:gd name="connsiteY2" fmla="*/ 6874517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6870357"/>
              <a:gd name="connsiteY0" fmla="*/ 0 h 6919784"/>
              <a:gd name="connsiteX1" fmla="*/ 6870357 w 6870357"/>
              <a:gd name="connsiteY1" fmla="*/ 0 h 6919784"/>
              <a:gd name="connsiteX2" fmla="*/ 4860487 w 6870357"/>
              <a:gd name="connsiteY2" fmla="*/ 6910731 h 6919784"/>
              <a:gd name="connsiteX3" fmla="*/ 0 w 6870357"/>
              <a:gd name="connsiteY3" fmla="*/ 6919784 h 6919784"/>
              <a:gd name="connsiteX4" fmla="*/ 0 w 6870357"/>
              <a:gd name="connsiteY4" fmla="*/ 0 h 6919784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860487 w 7096693"/>
              <a:gd name="connsiteY2" fmla="*/ 6910731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7096693"/>
              <a:gd name="connsiteY0" fmla="*/ 0 h 6928837"/>
              <a:gd name="connsiteX1" fmla="*/ 7096693 w 7096693"/>
              <a:gd name="connsiteY1" fmla="*/ 0 h 6928837"/>
              <a:gd name="connsiteX2" fmla="*/ 5207986 w 7096693"/>
              <a:gd name="connsiteY2" fmla="*/ 6928837 h 6928837"/>
              <a:gd name="connsiteX3" fmla="*/ 0 w 7096693"/>
              <a:gd name="connsiteY3" fmla="*/ 6919784 h 6928837"/>
              <a:gd name="connsiteX4" fmla="*/ 0 w 7096693"/>
              <a:gd name="connsiteY4" fmla="*/ 0 h 6928837"/>
              <a:gd name="connsiteX0" fmla="*/ 0 w 7096693"/>
              <a:gd name="connsiteY0" fmla="*/ 0 h 6919784"/>
              <a:gd name="connsiteX1" fmla="*/ 7096693 w 7096693"/>
              <a:gd name="connsiteY1" fmla="*/ 0 h 6919784"/>
              <a:gd name="connsiteX2" fmla="*/ 4506111 w 7096693"/>
              <a:gd name="connsiteY2" fmla="*/ 6919214 h 6919784"/>
              <a:gd name="connsiteX3" fmla="*/ 0 w 7096693"/>
              <a:gd name="connsiteY3" fmla="*/ 6919784 h 6919784"/>
              <a:gd name="connsiteX4" fmla="*/ 0 w 7096693"/>
              <a:gd name="connsiteY4" fmla="*/ 0 h 6919784"/>
              <a:gd name="connsiteX0" fmla="*/ 0 w 6626766"/>
              <a:gd name="connsiteY0" fmla="*/ 0 h 6919784"/>
              <a:gd name="connsiteX1" fmla="*/ 6626766 w 6626766"/>
              <a:gd name="connsiteY1" fmla="*/ 9623 h 6919784"/>
              <a:gd name="connsiteX2" fmla="*/ 4506111 w 6626766"/>
              <a:gd name="connsiteY2" fmla="*/ 6919214 h 6919784"/>
              <a:gd name="connsiteX3" fmla="*/ 0 w 6626766"/>
              <a:gd name="connsiteY3" fmla="*/ 6919784 h 6919784"/>
              <a:gd name="connsiteX4" fmla="*/ 0 w 6626766"/>
              <a:gd name="connsiteY4" fmla="*/ 0 h 6919784"/>
              <a:gd name="connsiteX0" fmla="*/ 0 w 6305905"/>
              <a:gd name="connsiteY0" fmla="*/ 0 h 6919784"/>
              <a:gd name="connsiteX1" fmla="*/ 6305905 w 6305905"/>
              <a:gd name="connsiteY1" fmla="*/ 0 h 6919784"/>
              <a:gd name="connsiteX2" fmla="*/ 4506111 w 6305905"/>
              <a:gd name="connsiteY2" fmla="*/ 6919214 h 6919784"/>
              <a:gd name="connsiteX3" fmla="*/ 0 w 6305905"/>
              <a:gd name="connsiteY3" fmla="*/ 6919784 h 6919784"/>
              <a:gd name="connsiteX4" fmla="*/ 0 w 6305905"/>
              <a:gd name="connsiteY4" fmla="*/ 0 h 6919784"/>
              <a:gd name="connsiteX0" fmla="*/ 530404 w 6305905"/>
              <a:gd name="connsiteY0" fmla="*/ 346442 h 6919784"/>
              <a:gd name="connsiteX1" fmla="*/ 6305905 w 6305905"/>
              <a:gd name="connsiteY1" fmla="*/ 0 h 6919784"/>
              <a:gd name="connsiteX2" fmla="*/ 4506111 w 6305905"/>
              <a:gd name="connsiteY2" fmla="*/ 6919214 h 6919784"/>
              <a:gd name="connsiteX3" fmla="*/ 0 w 6305905"/>
              <a:gd name="connsiteY3" fmla="*/ 6919784 h 6919784"/>
              <a:gd name="connsiteX4" fmla="*/ 530404 w 6305905"/>
              <a:gd name="connsiteY4" fmla="*/ 346442 h 6919784"/>
              <a:gd name="connsiteX0" fmla="*/ 333958 w 6305905"/>
              <a:gd name="connsiteY0" fmla="*/ 0 h 6929407"/>
              <a:gd name="connsiteX1" fmla="*/ 6305905 w 6305905"/>
              <a:gd name="connsiteY1" fmla="*/ 9623 h 6929407"/>
              <a:gd name="connsiteX2" fmla="*/ 4506111 w 6305905"/>
              <a:gd name="connsiteY2" fmla="*/ 6928837 h 6929407"/>
              <a:gd name="connsiteX3" fmla="*/ 0 w 6305905"/>
              <a:gd name="connsiteY3" fmla="*/ 6929407 h 6929407"/>
              <a:gd name="connsiteX4" fmla="*/ 333958 w 6305905"/>
              <a:gd name="connsiteY4" fmla="*/ 0 h 6929407"/>
              <a:gd name="connsiteX0" fmla="*/ 0 w 5971947"/>
              <a:gd name="connsiteY0" fmla="*/ 0 h 6928837"/>
              <a:gd name="connsiteX1" fmla="*/ 5971947 w 5971947"/>
              <a:gd name="connsiteY1" fmla="*/ 9623 h 6928837"/>
              <a:gd name="connsiteX2" fmla="*/ 4172153 w 5971947"/>
              <a:gd name="connsiteY2" fmla="*/ 6928837 h 6928837"/>
              <a:gd name="connsiteX3" fmla="*/ 923295 w 5971947"/>
              <a:gd name="connsiteY3" fmla="*/ 5976692 h 6928837"/>
              <a:gd name="connsiteX4" fmla="*/ 0 w 5971947"/>
              <a:gd name="connsiteY4" fmla="*/ 0 h 6928837"/>
              <a:gd name="connsiteX0" fmla="*/ 6548 w 5978495"/>
              <a:gd name="connsiteY0" fmla="*/ 0 h 6939030"/>
              <a:gd name="connsiteX1" fmla="*/ 5978495 w 5978495"/>
              <a:gd name="connsiteY1" fmla="*/ 9623 h 6939030"/>
              <a:gd name="connsiteX2" fmla="*/ 4178701 w 5978495"/>
              <a:gd name="connsiteY2" fmla="*/ 6928837 h 6939030"/>
              <a:gd name="connsiteX3" fmla="*/ 0 w 5978495"/>
              <a:gd name="connsiteY3" fmla="*/ 6939030 h 6939030"/>
              <a:gd name="connsiteX4" fmla="*/ 6548 w 5978495"/>
              <a:gd name="connsiteY4" fmla="*/ 0 h 6939030"/>
              <a:gd name="connsiteX0" fmla="*/ 2 w 5971949"/>
              <a:gd name="connsiteY0" fmla="*/ 0 h 6930476"/>
              <a:gd name="connsiteX1" fmla="*/ 5971949 w 5971949"/>
              <a:gd name="connsiteY1" fmla="*/ 9623 h 6930476"/>
              <a:gd name="connsiteX2" fmla="*/ 4172155 w 5971949"/>
              <a:gd name="connsiteY2" fmla="*/ 6928837 h 6930476"/>
              <a:gd name="connsiteX3" fmla="*/ 2275133 w 5971949"/>
              <a:gd name="connsiteY3" fmla="*/ 6930476 h 6930476"/>
              <a:gd name="connsiteX4" fmla="*/ 2 w 5971949"/>
              <a:gd name="connsiteY4" fmla="*/ 0 h 6930476"/>
              <a:gd name="connsiteX0" fmla="*/ 4 w 5971951"/>
              <a:gd name="connsiteY0" fmla="*/ 0 h 6930476"/>
              <a:gd name="connsiteX1" fmla="*/ 5971951 w 5971951"/>
              <a:gd name="connsiteY1" fmla="*/ 9623 h 6930476"/>
              <a:gd name="connsiteX2" fmla="*/ 4172157 w 5971951"/>
              <a:gd name="connsiteY2" fmla="*/ 6928837 h 6930476"/>
              <a:gd name="connsiteX3" fmla="*/ 726853 w 5971951"/>
              <a:gd name="connsiteY3" fmla="*/ 6930476 h 6930476"/>
              <a:gd name="connsiteX4" fmla="*/ 4 w 5971951"/>
              <a:gd name="connsiteY4" fmla="*/ 0 h 6930476"/>
              <a:gd name="connsiteX0" fmla="*/ 1543189 w 5245098"/>
              <a:gd name="connsiteY0" fmla="*/ 0 h 6930476"/>
              <a:gd name="connsiteX1" fmla="*/ 5245098 w 5245098"/>
              <a:gd name="connsiteY1" fmla="*/ 9623 h 6930476"/>
              <a:gd name="connsiteX2" fmla="*/ 3445304 w 5245098"/>
              <a:gd name="connsiteY2" fmla="*/ 6928837 h 6930476"/>
              <a:gd name="connsiteX3" fmla="*/ 0 w 5245098"/>
              <a:gd name="connsiteY3" fmla="*/ 6930476 h 6930476"/>
              <a:gd name="connsiteX4" fmla="*/ 1543189 w 5245098"/>
              <a:gd name="connsiteY4" fmla="*/ 0 h 6930476"/>
              <a:gd name="connsiteX0" fmla="*/ 6547 w 5245098"/>
              <a:gd name="connsiteY0" fmla="*/ 0 h 6921922"/>
              <a:gd name="connsiteX1" fmla="*/ 5245098 w 5245098"/>
              <a:gd name="connsiteY1" fmla="*/ 1069 h 6921922"/>
              <a:gd name="connsiteX2" fmla="*/ 3445304 w 5245098"/>
              <a:gd name="connsiteY2" fmla="*/ 6920283 h 6921922"/>
              <a:gd name="connsiteX3" fmla="*/ 0 w 5245098"/>
              <a:gd name="connsiteY3" fmla="*/ 6921922 h 6921922"/>
              <a:gd name="connsiteX4" fmla="*/ 6547 w 5245098"/>
              <a:gd name="connsiteY4" fmla="*/ 0 h 6921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45098" h="6921922">
                <a:moveTo>
                  <a:pt x="6547" y="0"/>
                </a:moveTo>
                <a:lnTo>
                  <a:pt x="5245098" y="1069"/>
                </a:lnTo>
                <a:lnTo>
                  <a:pt x="3445304" y="6920283"/>
                </a:lnTo>
                <a:lnTo>
                  <a:pt x="0" y="6921922"/>
                </a:lnTo>
                <a:cubicBezTo>
                  <a:pt x="2183" y="4608912"/>
                  <a:pt x="4364" y="2313010"/>
                  <a:pt x="654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253959" y="1144333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Vorteile 					</a:t>
            </a:r>
            <a:r>
              <a:rPr lang="de-DE" b="1" dirty="0" smtClean="0">
                <a:solidFill>
                  <a:schemeClr val="bg1"/>
                </a:solidFill>
              </a:rPr>
              <a:t>Nachteile</a:t>
            </a:r>
            <a:endParaRPr lang="de-DE" b="1" dirty="0">
              <a:solidFill>
                <a:schemeClr val="bg1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7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253960" y="2247172"/>
            <a:ext cx="3981156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Aufbau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stabilen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Löschwasserversorgung</a:t>
            </a:r>
            <a:r>
              <a:rPr lang="en-US" sz="2000" kern="0" dirty="0" smtClean="0"/>
              <a:t> (z. B. </a:t>
            </a:r>
            <a:r>
              <a:rPr lang="en-US" sz="2000" kern="0" dirty="0" err="1" smtClean="0"/>
              <a:t>durch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Pendelbetrieb</a:t>
            </a:r>
            <a:r>
              <a:rPr lang="en-US" sz="2000" kern="0" dirty="0" smtClean="0"/>
              <a:t>) </a:t>
            </a:r>
            <a:r>
              <a:rPr lang="en-US" sz="2000" kern="0" dirty="0" err="1" smtClean="0"/>
              <a:t>möglich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Kräftebündelung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Geringere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Eigengefährdung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Einsatzkräfte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Taktische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Unterstützung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Löschmaßnahmen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durch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Anlegen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Wundstreifen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Gegenfeuer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möglich</a:t>
            </a:r>
            <a:endParaRPr lang="en-US" sz="2000" kern="0" dirty="0" smtClean="0"/>
          </a:p>
        </p:txBody>
      </p:sp>
      <p:sp>
        <p:nvSpPr>
          <p:cNvPr id="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5082635" y="2247172"/>
            <a:ext cx="387625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>
                <a:solidFill>
                  <a:schemeClr val="bg1"/>
                </a:solidFill>
              </a:rPr>
              <a:t>Hoher</a:t>
            </a:r>
            <a:r>
              <a:rPr lang="en-US" sz="2000" kern="0" dirty="0" smtClean="0">
                <a:solidFill>
                  <a:schemeClr val="bg1"/>
                </a:solidFill>
              </a:rPr>
              <a:t> Material- und </a:t>
            </a:r>
            <a:r>
              <a:rPr lang="en-US" sz="2000" kern="0" dirty="0" err="1" smtClean="0">
                <a:solidFill>
                  <a:schemeClr val="bg1"/>
                </a:solidFill>
              </a:rPr>
              <a:t>Löschwassereinsatz</a:t>
            </a:r>
            <a:endParaRPr lang="en-US" sz="2000" kern="0" dirty="0" smtClean="0">
              <a:solidFill>
                <a:schemeClr val="bg1"/>
              </a:solidFill>
            </a:endParaRP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>
                <a:solidFill>
                  <a:schemeClr val="bg1"/>
                </a:solidFill>
              </a:rPr>
              <a:t>Weniger</a:t>
            </a:r>
            <a:r>
              <a:rPr lang="en-US" sz="2000" kern="0" dirty="0" smtClean="0">
                <a:solidFill>
                  <a:schemeClr val="bg1"/>
                </a:solidFill>
              </a:rPr>
              <a:t> </a:t>
            </a:r>
            <a:r>
              <a:rPr lang="en-US" sz="2000" kern="0" dirty="0" err="1" smtClean="0">
                <a:solidFill>
                  <a:schemeClr val="bg1"/>
                </a:solidFill>
              </a:rPr>
              <a:t>Flexibilität</a:t>
            </a:r>
            <a:r>
              <a:rPr lang="en-US" sz="2000" kern="0" dirty="0" smtClean="0">
                <a:solidFill>
                  <a:schemeClr val="bg1"/>
                </a:solidFill>
              </a:rPr>
              <a:t> auf </a:t>
            </a:r>
            <a:r>
              <a:rPr lang="en-US" sz="2000" kern="0" dirty="0" err="1" smtClean="0">
                <a:solidFill>
                  <a:schemeClr val="bg1"/>
                </a:solidFill>
              </a:rPr>
              <a:t>Lageänderung</a:t>
            </a:r>
            <a:endParaRPr lang="en-US" sz="2000" kern="0" dirty="0" smtClean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25000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546795" y="1144333"/>
            <a:ext cx="8059163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Defensive Einsatztaktik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8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13" name="Rechteck 12"/>
          <p:cNvSpPr/>
          <p:nvPr/>
        </p:nvSpPr>
        <p:spPr>
          <a:xfrm>
            <a:off x="397832" y="3924062"/>
            <a:ext cx="7310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Indirekte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Bekämpfung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Brandes</a:t>
            </a:r>
            <a:r>
              <a:rPr lang="en-US" sz="2000" kern="0" dirty="0" smtClean="0"/>
              <a:t> den </a:t>
            </a:r>
            <a:r>
              <a:rPr lang="en-US" sz="2000" kern="0" dirty="0" err="1" smtClean="0"/>
              <a:t>Entzug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Brandgut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dem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Verbrennungsbereich</a:t>
            </a:r>
            <a:endParaRPr lang="en-US" sz="2000" kern="0" dirty="0" smtClean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397832" y="4760840"/>
            <a:ext cx="899962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Bei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defensiven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Einsatztaktik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kommt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zur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Anwendung</a:t>
            </a:r>
            <a:endParaRPr lang="en-US" sz="2000" kern="0" dirty="0" smtClean="0"/>
          </a:p>
          <a:p>
            <a:pPr marL="360363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Anlegen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Schneisen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Wundstreifen</a:t>
            </a:r>
            <a:endParaRPr lang="en-US" sz="2000" kern="0" dirty="0" smtClean="0"/>
          </a:p>
          <a:p>
            <a:pPr marL="360363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Anlegen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Schutzstreifen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durch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Benässen</a:t>
            </a:r>
            <a:r>
              <a:rPr lang="en-US" sz="2000" kern="0" dirty="0" smtClean="0"/>
              <a:t> der Vegetation</a:t>
            </a:r>
            <a:endParaRPr lang="en-US" sz="2000" kern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032" y="1838943"/>
            <a:ext cx="2604442" cy="195333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95" y="1838942"/>
            <a:ext cx="2934342" cy="195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8658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34169" y="925200"/>
            <a:ext cx="8352000" cy="720000"/>
          </a:xfrm>
        </p:spPr>
        <p:txBody>
          <a:bodyPr/>
          <a:lstStyle/>
          <a:p>
            <a:r>
              <a:rPr lang="de-DE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Sonstige flexible Löschtechniken</a:t>
            </a:r>
            <a:endParaRPr lang="de-DE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7BB6099-7CFF-420D-9A35-3A0ABFAB6FEA}" type="slidenum">
              <a:rPr lang="de-DE" smtClean="0"/>
              <a:pPr/>
              <a:t>9</a:t>
            </a:fld>
            <a:r>
              <a:rPr lang="de-DE" smtClean="0"/>
              <a:t> </a:t>
            </a:r>
            <a:endParaRPr lang="de-DE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433296" y="1539568"/>
            <a:ext cx="27735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Löschrucksack</a:t>
            </a:r>
            <a:endParaRPr lang="de-DE" sz="2400" dirty="0"/>
          </a:p>
        </p:txBody>
      </p:sp>
      <p:sp>
        <p:nvSpPr>
          <p:cNvPr id="11" name="Rechteck 10"/>
          <p:cNvSpPr/>
          <p:nvPr/>
        </p:nvSpPr>
        <p:spPr>
          <a:xfrm>
            <a:off x="433296" y="3091355"/>
            <a:ext cx="42210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Einsatz von Löschnägeln</a:t>
            </a:r>
            <a:endParaRPr lang="de-DE" sz="2400" dirty="0"/>
          </a:p>
        </p:txBody>
      </p:sp>
      <p:sp>
        <p:nvSpPr>
          <p:cNvPr id="12" name="Rechteck 11"/>
          <p:cNvSpPr/>
          <p:nvPr/>
        </p:nvSpPr>
        <p:spPr>
          <a:xfrm>
            <a:off x="433296" y="4595594"/>
            <a:ext cx="25330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anose="05000000000000000000" pitchFamily="2" charset="2"/>
              <a:buChar char="§"/>
            </a:pPr>
            <a:r>
              <a:rPr lang="de-DE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Feuerpatsche</a:t>
            </a:r>
            <a:endParaRPr lang="de-DE" sz="2400" dirty="0"/>
          </a:p>
        </p:txBody>
      </p:sp>
      <p:sp>
        <p:nvSpPr>
          <p:cNvPr id="15" name="Rechteck 14"/>
          <p:cNvSpPr/>
          <p:nvPr/>
        </p:nvSpPr>
        <p:spPr>
          <a:xfrm>
            <a:off x="770021" y="2012282"/>
            <a:ext cx="49489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smtClean="0"/>
              <a:t>Der Brand </a:t>
            </a:r>
            <a:r>
              <a:rPr lang="en-US" sz="2000" kern="0" dirty="0" err="1" smtClean="0"/>
              <a:t>wird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Hilfe</a:t>
            </a:r>
            <a:r>
              <a:rPr lang="en-US" sz="2000" kern="0" dirty="0" smtClean="0"/>
              <a:t> von </a:t>
            </a:r>
            <a:r>
              <a:rPr lang="en-US" sz="2000" kern="0" dirty="0" err="1" smtClean="0"/>
              <a:t>flexiblen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Trupps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gelöscht</a:t>
            </a:r>
            <a:r>
              <a:rPr lang="en-US" sz="2000" kern="0" dirty="0" smtClean="0"/>
              <a:t>, die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wasserbefüllten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Löschrucksäcken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ausgerüstet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sind</a:t>
            </a:r>
            <a:r>
              <a:rPr lang="en-US" sz="2000" kern="0" dirty="0" smtClean="0"/>
              <a:t>..</a:t>
            </a:r>
            <a:endParaRPr lang="en-US" sz="2000" kern="0" dirty="0"/>
          </a:p>
        </p:txBody>
      </p:sp>
      <p:sp>
        <p:nvSpPr>
          <p:cNvPr id="16" name="Rechteck 15"/>
          <p:cNvSpPr/>
          <p:nvPr/>
        </p:nvSpPr>
        <p:spPr>
          <a:xfrm>
            <a:off x="770021" y="3544851"/>
            <a:ext cx="494899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smtClean="0"/>
              <a:t>Der Boden </a:t>
            </a:r>
            <a:r>
              <a:rPr lang="en-US" sz="2000" kern="0" dirty="0" err="1" smtClean="0"/>
              <a:t>wird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abschnittsweise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Löschwasser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geflutet</a:t>
            </a:r>
            <a:r>
              <a:rPr lang="en-US" sz="2000" kern="0" dirty="0" smtClean="0"/>
              <a:t>. </a:t>
            </a:r>
            <a:r>
              <a:rPr lang="en-US" sz="2000" kern="0" dirty="0" err="1" smtClean="0"/>
              <a:t>Einsatz</a:t>
            </a:r>
            <a:r>
              <a:rPr lang="en-US" sz="2000" kern="0" dirty="0" smtClean="0"/>
              <a:t> in der Regel </a:t>
            </a:r>
            <a:r>
              <a:rPr lang="en-US" sz="2000" kern="0" dirty="0" err="1" smtClean="0"/>
              <a:t>bei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Moorbränden</a:t>
            </a:r>
            <a:endParaRPr lang="en-US" sz="2000" kern="0" dirty="0"/>
          </a:p>
        </p:txBody>
      </p:sp>
      <p:sp>
        <p:nvSpPr>
          <p:cNvPr id="17" name="Rechteck 16"/>
          <p:cNvSpPr/>
          <p:nvPr/>
        </p:nvSpPr>
        <p:spPr>
          <a:xfrm>
            <a:off x="770021" y="5092339"/>
            <a:ext cx="50612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err="1" smtClean="0"/>
              <a:t>Für</a:t>
            </a:r>
            <a:r>
              <a:rPr lang="en-US" sz="2000" kern="0" dirty="0" smtClean="0"/>
              <a:t> den </a:t>
            </a:r>
            <a:r>
              <a:rPr lang="en-US" sz="2000" kern="0" dirty="0" err="1" smtClean="0"/>
              <a:t>Einsatz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Feuerpatsche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sollte</a:t>
            </a:r>
            <a:r>
              <a:rPr lang="en-US" sz="2000" kern="0" dirty="0" smtClean="0"/>
              <a:t> die </a:t>
            </a:r>
            <a:r>
              <a:rPr lang="en-US" sz="2000" kern="0" dirty="0" err="1" smtClean="0"/>
              <a:t>Flammenhöhe</a:t>
            </a:r>
            <a:r>
              <a:rPr lang="en-US" sz="2000" kern="0" dirty="0" smtClean="0"/>
              <a:t> 1,5 m </a:t>
            </a:r>
            <a:r>
              <a:rPr lang="en-US" sz="2000" kern="0" dirty="0" err="1" smtClean="0"/>
              <a:t>nicht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überschreiten</a:t>
            </a:r>
            <a:r>
              <a:rPr lang="en-US" sz="2000" kern="0" dirty="0" smtClean="0"/>
              <a:t>.</a:t>
            </a:r>
            <a:r>
              <a:rPr lang="en-US" sz="2000" kern="0" dirty="0"/>
              <a:t> </a:t>
            </a:r>
            <a:r>
              <a:rPr lang="en-US" sz="2000" kern="0" dirty="0" err="1" smtClean="0"/>
              <a:t>Kombination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mit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allen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dynamischen</a:t>
            </a:r>
            <a:r>
              <a:rPr lang="en-US" sz="2000" kern="0" dirty="0" smtClean="0"/>
              <a:t> </a:t>
            </a:r>
            <a:r>
              <a:rPr lang="en-US" sz="2000" kern="0" dirty="0" err="1"/>
              <a:t>T</a:t>
            </a:r>
            <a:r>
              <a:rPr lang="en-US" sz="2000" kern="0" dirty="0" err="1" smtClean="0"/>
              <a:t>echniken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möglich</a:t>
            </a:r>
            <a:endParaRPr lang="en-US" sz="2000" kern="0" dirty="0" smtClean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1" y="5012939"/>
            <a:ext cx="2408444" cy="1605629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8281" y="3326858"/>
            <a:ext cx="2408444" cy="1605629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453" r="18401"/>
          <a:stretch/>
        </p:blipFill>
        <p:spPr>
          <a:xfrm rot="16200000">
            <a:off x="6415192" y="1176654"/>
            <a:ext cx="1724508" cy="243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95258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0" t="-74" r="266"/>
          <a:stretch/>
        </p:blipFill>
        <p:spPr bwMode="auto">
          <a:xfrm>
            <a:off x="0" y="895546"/>
            <a:ext cx="8820347" cy="5962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3" name="Gruppieren 12"/>
          <p:cNvGrpSpPr/>
          <p:nvPr/>
        </p:nvGrpSpPr>
        <p:grpSpPr>
          <a:xfrm>
            <a:off x="1147011" y="1635325"/>
            <a:ext cx="7369169" cy="4837664"/>
            <a:chOff x="4049725" y="1722889"/>
            <a:chExt cx="4447000" cy="4482894"/>
          </a:xfrm>
        </p:grpSpPr>
        <p:sp>
          <p:nvSpPr>
            <p:cNvPr id="7" name="Rounded Rectangle  1"/>
            <p:cNvSpPr/>
            <p:nvPr/>
          </p:nvSpPr>
          <p:spPr>
            <a:xfrm>
              <a:off x="4049725" y="1722889"/>
              <a:ext cx="4447000" cy="4482894"/>
            </a:xfrm>
            <a:prstGeom prst="roundRect">
              <a:avLst>
                <a:gd name="adj" fmla="val 2529"/>
              </a:avLst>
            </a:prstGeom>
            <a:solidFill>
              <a:srgbClr val="FFFFFF">
                <a:alpha val="85098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  2"/>
            <p:cNvSpPr txBox="1">
              <a:spLocks/>
            </p:cNvSpPr>
            <p:nvPr/>
          </p:nvSpPr>
          <p:spPr>
            <a:xfrm>
              <a:off x="4311635" y="1822566"/>
              <a:ext cx="4000264" cy="65889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000" b="1" kern="1200" baseline="0">
                  <a:solidFill>
                    <a:schemeClr val="accent1">
                      <a:lumMod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Aft>
                  <a:spcPts val="0"/>
                </a:spcAft>
              </a:pPr>
              <a:r>
                <a:rPr lang="en-US" sz="3200" dirty="0" err="1" smtClean="0">
                  <a:solidFill>
                    <a:schemeClr val="accent2">
                      <a:lumMod val="60000"/>
                      <a:lumOff val="40000"/>
                    </a:schemeClr>
                  </a:solidFill>
                  <a:ea typeface="Open Sans" panose="020B0606030504020204" pitchFamily="34" charset="0"/>
                  <a:cs typeface="Open Sans" panose="020B0606030504020204" pitchFamily="34" charset="0"/>
                </a:rPr>
                <a:t>Zusammenfassung</a:t>
              </a:r>
              <a:endPara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80000" y="6569075"/>
            <a:ext cx="7380000" cy="288925"/>
          </a:xfrm>
        </p:spPr>
        <p:txBody>
          <a:bodyPr/>
          <a:lstStyle/>
          <a:p>
            <a:r>
              <a:rPr lang="de-DE" dirty="0" smtClean="0"/>
              <a:t>Winterschulung 2019/2020  </a:t>
            </a:r>
            <a:endParaRPr lang="de-DE" dirty="0"/>
          </a:p>
        </p:txBody>
      </p:sp>
      <p:sp>
        <p:nvSpPr>
          <p:cNvPr id="9" name="Rechteck 8"/>
          <p:cNvSpPr/>
          <p:nvPr/>
        </p:nvSpPr>
        <p:spPr>
          <a:xfrm>
            <a:off x="1581025" y="2550013"/>
            <a:ext cx="6327031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</a:pPr>
            <a:r>
              <a:rPr lang="en-US" sz="2000" kern="0" dirty="0" smtClean="0"/>
              <a:t>Die Wahl des </a:t>
            </a:r>
            <a:r>
              <a:rPr lang="en-US" sz="2000" kern="0" dirty="0" err="1" smtClean="0"/>
              <a:t>Vorgehens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liegt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immer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im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Ermessen</a:t>
            </a:r>
            <a:r>
              <a:rPr lang="en-US" sz="2000" kern="0" dirty="0" smtClean="0"/>
              <a:t> des </a:t>
            </a:r>
            <a:r>
              <a:rPr lang="en-US" sz="2000" kern="0" dirty="0" err="1" smtClean="0"/>
              <a:t>Einsatzleiters</a:t>
            </a:r>
            <a:r>
              <a:rPr lang="en-US" sz="2000" kern="0" dirty="0" smtClean="0"/>
              <a:t> und muss </a:t>
            </a:r>
            <a:r>
              <a:rPr lang="en-US" sz="2000" kern="0" dirty="0" err="1" smtClean="0"/>
              <a:t>taktisch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gewichtet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werden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Entscheidung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für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dynamisches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oder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statisches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Vorgehen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treffen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smtClean="0"/>
              <a:t>Personal muss in </a:t>
            </a:r>
            <a:r>
              <a:rPr lang="en-US" sz="2000" kern="0" dirty="0" err="1" smtClean="0"/>
              <a:t>allen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Methoden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geschult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werden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Geeignete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Ausstattung</a:t>
            </a:r>
            <a:r>
              <a:rPr lang="en-US" sz="2000" kern="0" dirty="0" smtClean="0"/>
              <a:t> muss </a:t>
            </a:r>
            <a:r>
              <a:rPr lang="en-US" sz="2000" kern="0" dirty="0" err="1" smtClean="0"/>
              <a:t>vorhanden</a:t>
            </a:r>
            <a:r>
              <a:rPr lang="en-US" sz="2000" kern="0" dirty="0" smtClean="0"/>
              <a:t> sein</a:t>
            </a:r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r>
              <a:rPr lang="en-US" sz="2000" kern="0" dirty="0" err="1" smtClean="0"/>
              <a:t>Kombination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aus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beiden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Methoden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möglich</a:t>
            </a:r>
            <a:r>
              <a:rPr lang="en-US" sz="2000" kern="0" dirty="0" smtClean="0"/>
              <a:t> und </a:t>
            </a:r>
            <a:r>
              <a:rPr lang="en-US" sz="2000" kern="0" dirty="0" err="1" smtClean="0"/>
              <a:t>auch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innerhalb</a:t>
            </a:r>
            <a:r>
              <a:rPr lang="en-US" sz="2000" kern="0" dirty="0" smtClean="0"/>
              <a:t> der </a:t>
            </a:r>
            <a:r>
              <a:rPr lang="en-US" sz="2000" kern="0" dirty="0" err="1" smtClean="0"/>
              <a:t>Methoden</a:t>
            </a:r>
            <a:r>
              <a:rPr lang="en-US" sz="2000" kern="0" dirty="0" smtClean="0"/>
              <a:t> </a:t>
            </a:r>
            <a:r>
              <a:rPr lang="en-US" sz="2000" kern="0" dirty="0" err="1" smtClean="0"/>
              <a:t>möglich</a:t>
            </a:r>
            <a:endParaRPr lang="en-US" sz="2000" kern="0" dirty="0" smtClean="0"/>
          </a:p>
          <a:p>
            <a:pPr marL="342900" indent="-342900" algn="l">
              <a:spcBef>
                <a:spcPts val="60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Arial" panose="020B0604020202020204" pitchFamily="34" charset="0"/>
              <a:buChar char="■"/>
            </a:pPr>
            <a:endParaRPr lang="en-US" sz="2000" kern="0" dirty="0"/>
          </a:p>
        </p:txBody>
      </p:sp>
    </p:spTree>
    <p:extLst>
      <p:ext uri="{BB962C8B-B14F-4D97-AF65-F5344CB8AC3E}">
        <p14:creationId xmlns:p14="http://schemas.microsoft.com/office/powerpoint/2010/main" val="2770445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1108AC2F-87DC-496B-944C-2C62427C31EE}"/>
  <p:tag name="ISPRING_RESOURCE_FOLDER" val="\\sfswfile.sfsw.local\lehrmittel\Winterschulung\2019-20\Präsentation_Übungen\Fertige Präsentationen\Einsatztaktik_03.12.2019\"/>
  <p:tag name="ISPRING_PRESENTATION_PATH" val="\\sfswfile.sfsw.local\lehrmittel\Winterschulung\2019-20\Präsentation_Übungen\Fertige Präsentationen\Einsatztaktik_03.12.2019.pptx"/>
  <p:tag name="ISPRING_PROJECT_FOLDER_UPDATED" val="1"/>
  <p:tag name="ISPRING_SCREEN_RECS_UPDATED" val="\\sfswfile.sfsw.local\lehrmittel\Winterschulung\2019-20\Präsentation_Übungen\Fertige Präsentationen\Einsatztaktik_03.12.2019"/>
</p:tagLst>
</file>

<file path=ppt/theme/theme1.xml><?xml version="1.0" encoding="utf-8"?>
<a:theme xmlns:a="http://schemas.openxmlformats.org/drawingml/2006/main" name="PPT_Praesentation_sfs">
  <a:themeElements>
    <a:clrScheme name="CI-Bayern II">
      <a:dk1>
        <a:srgbClr val="000000"/>
      </a:dk1>
      <a:lt1>
        <a:srgbClr val="FFFFFF"/>
      </a:lt1>
      <a:dk2>
        <a:srgbClr val="000000"/>
      </a:dk2>
      <a:lt2>
        <a:srgbClr val="E5E5E5"/>
      </a:lt2>
      <a:accent1>
        <a:srgbClr val="FFDD00"/>
      </a:accent1>
      <a:accent2>
        <a:srgbClr val="009EE0"/>
      </a:accent2>
      <a:accent3>
        <a:srgbClr val="E2001A"/>
      </a:accent3>
      <a:accent4>
        <a:srgbClr val="ABABAB"/>
      </a:accent4>
      <a:accent5>
        <a:srgbClr val="FFC000"/>
      </a:accent5>
      <a:accent6>
        <a:srgbClr val="008DC9"/>
      </a:accent6>
      <a:hlink>
        <a:srgbClr val="0066CC"/>
      </a:hlink>
      <a:folHlink>
        <a:srgbClr val="CC000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32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13">
        <a:dk1>
          <a:srgbClr val="5F5F5F"/>
        </a:dk1>
        <a:lt1>
          <a:srgbClr val="FFFFFF"/>
        </a:lt1>
        <a:dk2>
          <a:srgbClr val="5F5F5F"/>
        </a:dk2>
        <a:lt2>
          <a:srgbClr val="B2B2B2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50505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4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81D5FF"/>
        </a:accent1>
        <a:accent2>
          <a:srgbClr val="D20028"/>
        </a:accent2>
        <a:accent3>
          <a:srgbClr val="FFFFFF"/>
        </a:accent3>
        <a:accent4>
          <a:srgbClr val="000000"/>
        </a:accent4>
        <a:accent5>
          <a:srgbClr val="C1E7FF"/>
        </a:accent5>
        <a:accent6>
          <a:srgbClr val="BE0023"/>
        </a:accent6>
        <a:hlink>
          <a:srgbClr val="3333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5">
        <a:dk1>
          <a:srgbClr val="000000"/>
        </a:dk1>
        <a:lt1>
          <a:srgbClr val="FFFFFF"/>
        </a:lt1>
        <a:dk2>
          <a:srgbClr val="0082C1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1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FF93"/>
        </a:accent1>
        <a:accent2>
          <a:srgbClr val="6699FF"/>
        </a:accent2>
        <a:accent3>
          <a:srgbClr val="FFFFFF"/>
        </a:accent3>
        <a:accent4>
          <a:srgbClr val="000000"/>
        </a:accent4>
        <a:accent5>
          <a:srgbClr val="FFFFC8"/>
        </a:accent5>
        <a:accent6>
          <a:srgbClr val="5C8AE7"/>
        </a:accent6>
        <a:hlink>
          <a:srgbClr val="0066CC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PPT_Praesentation_sfs</Template>
  <TotalTime>0</TotalTime>
  <Words>383</Words>
  <Application>Microsoft Office PowerPoint</Application>
  <PresentationFormat>A4-Papier (210 x 297 mm)</PresentationFormat>
  <Paragraphs>78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5" baseType="lpstr">
      <vt:lpstr>Arial</vt:lpstr>
      <vt:lpstr>Open Sans</vt:lpstr>
      <vt:lpstr>Webdings</vt:lpstr>
      <vt:lpstr>Wingdings</vt:lpstr>
      <vt:lpstr>PPT_Praesentation_sfs</vt:lpstr>
      <vt:lpstr>Winterschulung 2019 / 2020 „Vegetationsbrände“</vt:lpstr>
      <vt:lpstr>Einsatztaktik bei Vegetationsbränden</vt:lpstr>
      <vt:lpstr>Offensive Einsatztaktik</vt:lpstr>
      <vt:lpstr>Offensive Einsatztaktik Dynamische Löschtechnik</vt:lpstr>
      <vt:lpstr>Vorteile      Nachteile</vt:lpstr>
      <vt:lpstr>PowerPoint-Präsentation</vt:lpstr>
      <vt:lpstr>Vorteile      Nachteile</vt:lpstr>
      <vt:lpstr>Defensive Einsatztaktik</vt:lpstr>
      <vt:lpstr>Sonstige flexible Löschtechniken</vt:lpstr>
      <vt:lpstr>PowerPoint-Präsentation</vt:lpstr>
    </vt:vector>
  </TitlesOfParts>
  <Company>Staatliche Feuerwehrschule Würzburg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Winterschulung 2019 / 2020 „Vegetationsbrände“</dc:title>
  <dc:creator>Milioti Mario</dc:creator>
  <cp:lastModifiedBy>Milioti Mario</cp:lastModifiedBy>
  <cp:revision>61</cp:revision>
  <cp:lastPrinted>2019-12-03T07:39:33Z</cp:lastPrinted>
  <dcterms:created xsi:type="dcterms:W3CDTF">2019-11-06T11:56:35Z</dcterms:created>
  <dcterms:modified xsi:type="dcterms:W3CDTF">2020-02-04T07:25:11Z</dcterms:modified>
</cp:coreProperties>
</file>